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92" r:id="rId4"/>
    <p:sldMasterId id="2147483704" r:id="rId5"/>
  </p:sldMasterIdLst>
  <p:notesMasterIdLst>
    <p:notesMasterId r:id="rId16"/>
  </p:notesMasterIdLst>
  <p:sldIdLst>
    <p:sldId id="257" r:id="rId6"/>
    <p:sldId id="276" r:id="rId7"/>
    <p:sldId id="289" r:id="rId8"/>
    <p:sldId id="297" r:id="rId9"/>
    <p:sldId id="268" r:id="rId10"/>
    <p:sldId id="291" r:id="rId11"/>
    <p:sldId id="292" r:id="rId12"/>
    <p:sldId id="267" r:id="rId13"/>
    <p:sldId id="287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3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3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58842-378D-40EB-897D-FF4B4160055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F7C1E-AED8-4228-A7D8-F79B1CA14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0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August 22,</a:t>
            </a:r>
            <a:r>
              <a:rPr lang="en-US" baseline="0" dirty="0"/>
              <a:t> 2022 – First Day of Fall 2022 semester</a:t>
            </a:r>
          </a:p>
          <a:p>
            <a:r>
              <a:rPr lang="en-US" baseline="0" dirty="0"/>
              <a:t>Term withdrawal fee applicable once 1</a:t>
            </a:r>
            <a:r>
              <a:rPr lang="en-US" baseline="30000" dirty="0"/>
              <a:t>st</a:t>
            </a:r>
            <a:r>
              <a:rPr lang="en-US" baseline="0" dirty="0"/>
              <a:t> day of the semester begins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325EA-297B-4155-BDCB-1B34059C5B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573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1C079-AB54-4567-8744-D26E9CB66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EB84A0-D93F-48A1-A187-732AC5BA8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D8AB6-1E45-47B7-B1EC-7C3C941D3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B210-B19B-40D6-8F07-D151CC46B9A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03491-380D-4A43-9EE9-0B0DF6CD4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04F60-2B89-42E2-966C-8C1472B9F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8855-159A-4BA2-9B4D-8759E148A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FD608-C0A9-468D-B114-4807514BA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5068C1-D8DE-4DA0-A596-BA68A5D37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B878C-C7CC-4D9E-955C-4E1D6999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B210-B19B-40D6-8F07-D151CC46B9A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1438F-1565-4C49-A966-24A506F53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E3589-CD8F-426D-BB32-B4347F98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8855-159A-4BA2-9B4D-8759E148A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4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3DBD8F-3A7F-4976-87DC-80D9AC36D7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34350-9013-4F6A-90DD-0A5D52CCD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034ED-1950-4423-9061-AD10C0ADB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B210-B19B-40D6-8F07-D151CC46B9A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7CF6-EEAB-47C9-AA57-F1110ED7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80D2E-3609-4ABE-ADDC-4236FF24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8855-159A-4BA2-9B4D-8759E148A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00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EECF27-A6B8-894C-A6EE-00D80E7827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BFF7E6-38B1-8142-87F5-2B8B4EBA31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5550" y="3563939"/>
            <a:ext cx="10117137" cy="667594"/>
          </a:xfrm>
        </p:spPr>
        <p:txBody>
          <a:bodyPr/>
          <a:lstStyle>
            <a:lvl1pPr marL="0" indent="0" algn="ctr">
              <a:buNone/>
              <a:defRPr lang="en-US" sz="4400" b="1" i="0" kern="1200" dirty="0" smtClean="0">
                <a:solidFill>
                  <a:schemeClr val="tx2">
                    <a:lumMod val="10000"/>
                  </a:schemeClr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  <a:lvl2pPr marL="457200" indent="0">
              <a:buNone/>
              <a:defRPr lang="en-US" sz="4400" b="1" i="0" kern="1200" dirty="0" smtClean="0">
                <a:solidFill>
                  <a:schemeClr val="bg2"/>
                </a:solidFill>
                <a:latin typeface="Corbel" panose="020B0503020204020204" pitchFamily="34" charset="0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2E3A38-7C06-B944-982B-213A7E3D3D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1100" y="4376738"/>
            <a:ext cx="7289800" cy="7731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0089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EECF27-A6B8-894C-A6EE-00D80E7827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BFF7E6-38B1-8142-87F5-2B8B4EBA31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5550" y="3563939"/>
            <a:ext cx="10117137" cy="667594"/>
          </a:xfrm>
        </p:spPr>
        <p:txBody>
          <a:bodyPr/>
          <a:lstStyle>
            <a:lvl1pPr marL="0" indent="0" algn="ctr">
              <a:buNone/>
              <a:defRPr lang="en-US" sz="4400" b="1" i="0" kern="1200" dirty="0" smtClean="0">
                <a:solidFill>
                  <a:schemeClr val="bg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  <a:lvl2pPr marL="457200" indent="0">
              <a:buNone/>
              <a:defRPr lang="en-US" sz="4400" b="1" i="0" kern="1200" dirty="0" smtClean="0">
                <a:solidFill>
                  <a:schemeClr val="bg2"/>
                </a:solidFill>
                <a:latin typeface="Corbel" panose="020B0503020204020204" pitchFamily="34" charset="0"/>
                <a:ea typeface="+mj-ea"/>
                <a:cs typeface="+mj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2E3A38-7C06-B944-982B-213A7E3D3D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1100" y="4376738"/>
            <a:ext cx="7289800" cy="7731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8809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D69E047-4A63-9E48-8C73-0842A613B2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90516" y="1858962"/>
            <a:ext cx="4203700" cy="31400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2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77225E-008F-5D47-A03D-C2707AE1C0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3064" y="4065917"/>
            <a:ext cx="1805706" cy="1765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920A4AF-D039-3F43-A019-02EC95682F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3547" y="4065917"/>
            <a:ext cx="1805706" cy="1765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DE25F45-F8A3-6844-84FC-70675A668A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48512" y="4043843"/>
            <a:ext cx="1805706" cy="1765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37E829C-18A8-8641-8915-7ED6C4703C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49343" y="4060166"/>
            <a:ext cx="1805706" cy="1765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1A2D967-593C-7346-BF15-B1AA9A81AC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26741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19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A7D8A48-680D-3543-99AA-51D7D8E80F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170363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095D9C-F83F-774C-A29D-6E1F09A4A4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21637" y="654290"/>
            <a:ext cx="3233738" cy="45718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843C1EF-11BD-E54F-9F40-ED61E8450A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21370" y="1028101"/>
            <a:ext cx="3657600" cy="233045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48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3E8F4AC-A7FA-9F44-A584-FE5DE8238E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1370" y="654290"/>
            <a:ext cx="3657600" cy="2330450"/>
          </a:xfr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1600" b="0" kern="1200" dirty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0239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A7D8A48-680D-3543-99AA-51D7D8E80F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21637" y="0"/>
            <a:ext cx="4170363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095D9C-F83F-774C-A29D-6E1F09A4A4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7934" y="711799"/>
            <a:ext cx="3233738" cy="45718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843C1EF-11BD-E54F-9F40-ED61E8450A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0370" y="959090"/>
            <a:ext cx="3657600" cy="233045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48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3E8F4AC-A7FA-9F44-A584-FE5DE8238E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369" y="585279"/>
            <a:ext cx="3657600" cy="233045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lang="en-US" sz="1600" b="0" kern="1200" dirty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7798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1DD6B-3CA3-EF45-8AA4-16946867C5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25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2547B1-7644-6B4E-A8D9-0D369953F3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4D4199-C668-CD42-8A16-B0FEAC578D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5" t="1549" r="16997" b="5294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503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A545-6F2F-4DFD-AEBD-2E58CC002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99095-6585-40F8-9B99-99537A965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58335-6142-421A-BDF3-50ADBEDE4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B210-B19B-40D6-8F07-D151CC46B9A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747E6-7D43-4F90-9887-03160133B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38AAB-8BB9-4005-B541-F9A448476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8855-159A-4BA2-9B4D-8759E148A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93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2E89E7-CDBF-0943-A09D-D1D3A3578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ED9482-1B11-B048-A8AC-CAF949837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5" t="1549" r="16997" b="5294"/>
          <a:stretch/>
        </p:blipFill>
        <p:spPr>
          <a:xfrm>
            <a:off x="0" y="46007"/>
            <a:ext cx="12192001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2188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1DD6B-3CA3-EF45-8AA4-16946867C5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4514" y="944679"/>
            <a:ext cx="4226830" cy="423288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638878-0B70-5D44-92FE-DBDD7867E7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97563" y="2428875"/>
            <a:ext cx="2095500" cy="2747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BAFDFCC-C1B4-C84F-BF82-3610B35747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77425" y="2428875"/>
            <a:ext cx="2095500" cy="2747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8263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FD68AF-E693-7E40-8BFD-AA578DB0DC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2608" y="454172"/>
            <a:ext cx="11317424" cy="595268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87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3DC028F-AAA9-6047-A457-6AECFABF9DE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806781" y="952500"/>
            <a:ext cx="5438775" cy="495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194767-F43A-454C-8B7C-728A710D82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57288" y="1004888"/>
            <a:ext cx="3984625" cy="58531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.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045F47D-AB9C-4341-B52D-E18C2DB010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480" y="570486"/>
            <a:ext cx="3749040" cy="744191"/>
          </a:xfrm>
          <a:prstGeom prst="rect">
            <a:avLst/>
          </a:prstGeom>
        </p:spPr>
      </p:pic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51111F31-87D3-4336-B677-12C731F35A0A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946"/>
          <a:stretch/>
        </p:blipFill>
        <p:spPr>
          <a:xfrm>
            <a:off x="5843" y="6168788"/>
            <a:ext cx="12172604" cy="689212"/>
          </a:xfrm>
          <a:prstGeom prst="rect">
            <a:avLst/>
          </a:prstGeom>
          <a:effectLst>
            <a:outerShdw blurRad="88900" dist="38100" dir="16200000" rotWithShape="0">
              <a:prstClr val="black">
                <a:alpha val="15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728428"/>
            <a:ext cx="9144000" cy="1832919"/>
          </a:xfrm>
        </p:spPr>
        <p:txBody>
          <a:bodyPr anchor="b" anchorCtr="1">
            <a:noAutofit/>
          </a:bodyPr>
          <a:lstStyle>
            <a:lvl1pPr algn="ctr">
              <a:defRPr lang="en-US" sz="4400" kern="1200" spc="-150" dirty="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48485"/>
            <a:ext cx="9144000" cy="1137708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198DB7-C1B5-49F6-AC55-1A25027B890C}"/>
              </a:ext>
            </a:extLst>
          </p:cNvPr>
          <p:cNvSpPr/>
          <p:nvPr userDrawn="1"/>
        </p:nvSpPr>
        <p:spPr>
          <a:xfrm>
            <a:off x="5638800" y="3784112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C6092C-9916-4F45-AC83-40A526432204}"/>
              </a:ext>
            </a:extLst>
          </p:cNvPr>
          <p:cNvSpPr/>
          <p:nvPr userDrawn="1"/>
        </p:nvSpPr>
        <p:spPr>
          <a:xfrm>
            <a:off x="5694419" y="6168788"/>
            <a:ext cx="803161" cy="689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>
                <a:alpha val="1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14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 anchorCtr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D0655B-5834-474B-BC1F-9C661A5AD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174" y="355078"/>
            <a:ext cx="9348789" cy="1272756"/>
          </a:xfrm>
        </p:spPr>
        <p:txBody>
          <a:bodyPr/>
          <a:lstStyle>
            <a:lvl1pPr>
              <a:defRPr lang="en-US" sz="4400" kern="1200" spc="-150" dirty="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08DCDB-66C8-44DE-8ED7-83CE364096B0}"/>
              </a:ext>
            </a:extLst>
          </p:cNvPr>
          <p:cNvSpPr/>
          <p:nvPr userDrawn="1"/>
        </p:nvSpPr>
        <p:spPr>
          <a:xfrm>
            <a:off x="5998368" y="1853852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81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174" y="3429000"/>
            <a:ext cx="9348788" cy="1543050"/>
          </a:xfrm>
        </p:spPr>
        <p:txBody>
          <a:bodyPr lIns="0" tIns="0" rIns="0" bIns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19FB596-AD7C-4AED-B155-2E23580F8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174" y="1104900"/>
            <a:ext cx="9348789" cy="16971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064562-184D-4ABA-BCF1-23E6D7615DCD}"/>
              </a:ext>
            </a:extLst>
          </p:cNvPr>
          <p:cNvSpPr/>
          <p:nvPr userDrawn="1"/>
        </p:nvSpPr>
        <p:spPr>
          <a:xfrm>
            <a:off x="5998368" y="3057604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34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1175" y="2161522"/>
            <a:ext cx="4589480" cy="4276855"/>
          </a:xfrm>
        </p:spPr>
        <p:txBody>
          <a:bodyPr anchor="t" anchorCtr="0"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5136" y="2161522"/>
            <a:ext cx="4931387" cy="4276855"/>
          </a:xfrm>
        </p:spPr>
        <p:txBody>
          <a:bodyPr anchor="t" anchorCtr="0"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CDCAAAE-3117-43B1-8365-13245D2510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174" y="355078"/>
            <a:ext cx="9348789" cy="11856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004B13-2F49-410C-8FFA-FF8EE826DAF8}"/>
              </a:ext>
            </a:extLst>
          </p:cNvPr>
          <p:cNvSpPr/>
          <p:nvPr userDrawn="1"/>
        </p:nvSpPr>
        <p:spPr>
          <a:xfrm>
            <a:off x="5998368" y="1717318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49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2 columns/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81175" y="1923911"/>
            <a:ext cx="4537075" cy="806904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>
              <a:buNone/>
              <a:def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1175" y="2944164"/>
            <a:ext cx="4537075" cy="3649357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15138" y="1913026"/>
            <a:ext cx="4561114" cy="817789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>
              <a:buNone/>
              <a:def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15138" y="2945001"/>
            <a:ext cx="4535424" cy="3681539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BCD8D19-683F-4EEA-A357-6C4EB3371C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174" y="355078"/>
            <a:ext cx="9348789" cy="11981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D85F82-FB5E-45F8-AF46-963FBEC3C89E}"/>
              </a:ext>
            </a:extLst>
          </p:cNvPr>
          <p:cNvSpPr/>
          <p:nvPr userDrawn="1"/>
        </p:nvSpPr>
        <p:spPr>
          <a:xfrm>
            <a:off x="5998368" y="1717318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64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1174" y="355078"/>
            <a:ext cx="9348789" cy="11734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F6C6E0-1904-4EA4-8832-3D5199045240}"/>
              </a:ext>
            </a:extLst>
          </p:cNvPr>
          <p:cNvSpPr/>
          <p:nvPr userDrawn="1"/>
        </p:nvSpPr>
        <p:spPr>
          <a:xfrm>
            <a:off x="5998368" y="1717318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5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D83F5-8201-463D-A93D-D9891413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52B08-31F0-430E-8DBA-0B0D5B21E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58A31-0C02-423D-9A86-0EEFE89FF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B210-B19B-40D6-8F07-D151CC46B9A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622C7-5464-428E-99CF-DF35D41CF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6F028-C0E4-49FB-8767-ED33BCCE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8855-159A-4BA2-9B4D-8759E148A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681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4005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877E9CF-9D63-466A-9A30-3EAA2C01E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0"/>
            <a:ext cx="111633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51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6C9A9F1-4A70-4EE4-881D-E394F5F9FC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9487" y="2281238"/>
            <a:ext cx="3991391" cy="385762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002B8-C24E-459A-BF60-3329F2C395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174" y="355078"/>
            <a:ext cx="9348789" cy="11871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FFDF8C-1F0B-4961-8F1A-EA5E868A59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281735"/>
            <a:ext cx="5033963" cy="3857625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C606DA-AEE2-4075-92FE-8A3E75FE8F85}"/>
              </a:ext>
            </a:extLst>
          </p:cNvPr>
          <p:cNvSpPr/>
          <p:nvPr userDrawn="1"/>
        </p:nvSpPr>
        <p:spPr>
          <a:xfrm>
            <a:off x="5998368" y="1717318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54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01080" y="2092505"/>
            <a:ext cx="5748020" cy="812800"/>
          </a:xfr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buNone/>
              <a:defRPr lang="en-US" sz="2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1080" y="3053260"/>
            <a:ext cx="5748020" cy="3086100"/>
          </a:xfrm>
        </p:spPr>
        <p:txBody>
          <a:bodyPr anchor="t" anchorCtr="0">
            <a:noAutofit/>
          </a:bodyPr>
          <a:lstStyle>
            <a:lvl1pPr algn="l">
              <a:defRPr sz="2400"/>
            </a:lvl1pPr>
            <a:lvl2pPr marL="457200" indent="-228600" algn="l">
              <a:defRPr sz="2000"/>
            </a:lvl2pPr>
            <a:lvl3pPr marL="685800" indent="-228600" algn="l">
              <a:defRPr sz="1800"/>
            </a:lvl3pPr>
            <a:lvl4pPr marL="914400" indent="-228600" algn="l">
              <a:defRPr sz="1800"/>
            </a:lvl4pPr>
            <a:lvl5pPr marL="1143000" indent="-228600" algn="l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E0844B-EDCE-403C-8F9D-B2D645886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81175" y="2281735"/>
            <a:ext cx="4000500" cy="38576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750CC80-A3A7-4184-A0A3-A78FA977A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174" y="355078"/>
            <a:ext cx="9348789" cy="11871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7A1D97-5417-4007-87E0-C3AEC8379D9D}"/>
              </a:ext>
            </a:extLst>
          </p:cNvPr>
          <p:cNvSpPr/>
          <p:nvPr userDrawn="1"/>
        </p:nvSpPr>
        <p:spPr>
          <a:xfrm>
            <a:off x="5998368" y="1717318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36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A284A44-C124-49BE-B75C-CE3A2F3AF5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2038" y="0"/>
            <a:ext cx="4314031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22878" y="80387"/>
            <a:ext cx="6569122" cy="1384274"/>
          </a:xfrm>
        </p:spPr>
        <p:txBody>
          <a:bodyPr anchor="b" anchorCtr="0"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5CC6E3-DC0D-4E76-BB38-8F482F01CE54}"/>
              </a:ext>
            </a:extLst>
          </p:cNvPr>
          <p:cNvSpPr/>
          <p:nvPr userDrawn="1"/>
        </p:nvSpPr>
        <p:spPr>
          <a:xfrm>
            <a:off x="5622878" y="1717318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F736F-29E0-4705-8002-57A028F361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22878" y="2161522"/>
            <a:ext cx="6182435" cy="3890962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0650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4275" y="1"/>
            <a:ext cx="4657725" cy="685799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t" anchorCtr="1">
            <a:noAutofit/>
          </a:bodyPr>
          <a:lstStyle>
            <a:lvl1pPr marL="0" indent="0">
              <a:buNone/>
              <a:defRPr lang="en-US" sz="1050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C0714E-C0F0-4F60-B7FA-A19C0D3627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3669" y="154979"/>
            <a:ext cx="5964126" cy="1332628"/>
          </a:xfrm>
        </p:spPr>
        <p:txBody>
          <a:bodyPr lIns="0" rIns="182880" anchor="b" anchorCtr="0"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095686-F290-4D4B-9367-EED623DA8D39}"/>
              </a:ext>
            </a:extLst>
          </p:cNvPr>
          <p:cNvSpPr/>
          <p:nvPr userDrawn="1"/>
        </p:nvSpPr>
        <p:spPr>
          <a:xfrm>
            <a:off x="1453669" y="1717318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2CD6EEB-030E-4A23-B2BC-81B5EB408D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53669" y="2142699"/>
            <a:ext cx="5520337" cy="4338638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4799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68D085-F5FD-4E86-BDFE-24155775ED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8968443-C150-4B49-A66C-B31B7A83D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8560"/>
          </a:xfrm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</p:spPr>
        <p:txBody>
          <a:bodyPr lIns="182880" tIns="182880" rIns="182880" bIns="182880" anchor="t" anchorCtr="1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21028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B61E-D700-41AB-A285-33515E6C0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174" y="818540"/>
            <a:ext cx="7171757" cy="1272756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0B0C01-FE56-4642-9E7B-E63BFB56B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1174" y="3018774"/>
            <a:ext cx="4872973" cy="3118414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ts val="800"/>
              </a:spcBef>
              <a:buNone/>
              <a:defRPr lang="en-US" sz="20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3D1C27-A47E-49F4-8FF1-3954D853A2CE}"/>
              </a:ext>
            </a:extLst>
          </p:cNvPr>
          <p:cNvSpPr/>
          <p:nvPr userDrawn="1"/>
        </p:nvSpPr>
        <p:spPr>
          <a:xfrm>
            <a:off x="1781174" y="2239914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19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B61E-D700-41AB-A285-33515E6C0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174" y="818540"/>
            <a:ext cx="7171757" cy="1272756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0B0C01-FE56-4642-9E7B-E63BFB56B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81174" y="3018774"/>
            <a:ext cx="4754880" cy="3118414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ts val="800"/>
              </a:spcBef>
              <a:buNone/>
              <a:defRPr lang="en-US" sz="20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3D1C27-A47E-49F4-8FF1-3954D853A2CE}"/>
              </a:ext>
            </a:extLst>
          </p:cNvPr>
          <p:cNvSpPr/>
          <p:nvPr userDrawn="1"/>
        </p:nvSpPr>
        <p:spPr>
          <a:xfrm>
            <a:off x="1781174" y="2239914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45069E1-66A9-45BF-B886-E9052A262D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85000" y="3018774"/>
            <a:ext cx="4754880" cy="311850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50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77764B7-ADAB-412F-A905-60FDDC8A07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50879" y="2"/>
            <a:ext cx="11141122" cy="3002507"/>
          </a:xfrm>
          <a:custGeom>
            <a:avLst/>
            <a:gdLst>
              <a:gd name="connsiteX0" fmla="*/ 0 w 11141122"/>
              <a:gd name="connsiteY0" fmla="*/ 0 h 3002507"/>
              <a:gd name="connsiteX1" fmla="*/ 11141122 w 11141122"/>
              <a:gd name="connsiteY1" fmla="*/ 0 h 3002507"/>
              <a:gd name="connsiteX2" fmla="*/ 11141122 w 11141122"/>
              <a:gd name="connsiteY2" fmla="*/ 3002507 h 3002507"/>
              <a:gd name="connsiteX3" fmla="*/ 5868536 w 11141122"/>
              <a:gd name="connsiteY3" fmla="*/ 3002507 h 3002507"/>
              <a:gd name="connsiteX4" fmla="*/ 5868536 w 11141122"/>
              <a:gd name="connsiteY4" fmla="*/ 2565778 h 3002507"/>
              <a:gd name="connsiteX5" fmla="*/ 491318 w 11141122"/>
              <a:gd name="connsiteY5" fmla="*/ 2565778 h 3002507"/>
              <a:gd name="connsiteX6" fmla="*/ 491318 w 11141122"/>
              <a:gd name="connsiteY6" fmla="*/ 3002507 h 3002507"/>
              <a:gd name="connsiteX7" fmla="*/ 0 w 11141122"/>
              <a:gd name="connsiteY7" fmla="*/ 3002507 h 300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1122" h="3002507">
                <a:moveTo>
                  <a:pt x="0" y="0"/>
                </a:moveTo>
                <a:lnTo>
                  <a:pt x="11141122" y="0"/>
                </a:lnTo>
                <a:lnTo>
                  <a:pt x="11141122" y="3002507"/>
                </a:lnTo>
                <a:lnTo>
                  <a:pt x="5868536" y="3002507"/>
                </a:lnTo>
                <a:lnTo>
                  <a:pt x="5868536" y="2565778"/>
                </a:lnTo>
                <a:lnTo>
                  <a:pt x="491318" y="2565778"/>
                </a:lnTo>
                <a:lnTo>
                  <a:pt x="491318" y="3002507"/>
                </a:lnTo>
                <a:lnTo>
                  <a:pt x="0" y="300250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D8B61E-D700-41AB-A285-33515E6C0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1174" y="2825087"/>
            <a:ext cx="4892581" cy="794760"/>
          </a:xfrm>
        </p:spPr>
        <p:txBody>
          <a:bodyPr anchor="b" anchorCtr="0"/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0B0C01-FE56-4642-9E7B-E63BFB56B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4320" y="3893074"/>
            <a:ext cx="4872973" cy="272609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ts val="800"/>
              </a:spcBef>
              <a:buNone/>
              <a:defRPr lang="en-US" sz="20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7D14DF-5E3B-41EB-8A91-1BED59B88863}"/>
              </a:ext>
            </a:extLst>
          </p:cNvPr>
          <p:cNvSpPr/>
          <p:nvPr userDrawn="1"/>
        </p:nvSpPr>
        <p:spPr>
          <a:xfrm>
            <a:off x="1542197" y="6766560"/>
            <a:ext cx="5377218" cy="914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5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6C507-373D-4249-AE05-9BC4E6252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EE1E1-0176-40C5-AEF2-DBC302DFB0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66C16-70D5-43DE-9721-BF530839A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1FF1D-B766-4F17-9536-D220505D4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B210-B19B-40D6-8F07-D151CC46B9A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C0CD6-E3E2-4660-A3F3-CB0EFDCC1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8BB49-E5ED-403B-B9A6-8D5709294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8855-159A-4BA2-9B4D-8759E148A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784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B61E-D700-41AB-A285-33515E6C0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5602" y="626357"/>
            <a:ext cx="5263688" cy="1828193"/>
          </a:xfrm>
        </p:spPr>
        <p:txBody>
          <a:bodyPr wrap="square" anchor="b" anchorCtr="0">
            <a:sp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0B0C01-FE56-4642-9E7B-E63BFB56B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4575" y="688932"/>
            <a:ext cx="4572000" cy="661720"/>
          </a:xfrm>
          <a:solidFill>
            <a:schemeClr val="bg1">
              <a:lumMod val="95000"/>
            </a:schemeClr>
          </a:solidFill>
        </p:spPr>
        <p:txBody>
          <a:bodyPr wrap="square" lIns="182880" tIns="182880" rIns="182880" bIns="182880" anchor="t" anchorCtr="0">
            <a:spAutoFit/>
          </a:bodyPr>
          <a:lstStyle>
            <a:lvl1pPr marL="0" indent="0" algn="l">
              <a:lnSpc>
                <a:spcPct val="95000"/>
              </a:lnSpc>
              <a:spcBef>
                <a:spcPts val="800"/>
              </a:spcBef>
              <a:buNone/>
              <a:defRPr lang="en-US" sz="20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3D1C27-A47E-49F4-8FF1-3954D853A2CE}"/>
              </a:ext>
            </a:extLst>
          </p:cNvPr>
          <p:cNvSpPr/>
          <p:nvPr userDrawn="1"/>
        </p:nvSpPr>
        <p:spPr>
          <a:xfrm>
            <a:off x="1505602" y="2630464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99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B61E-D700-41AB-A285-33515E6C0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5602" y="626357"/>
            <a:ext cx="5263688" cy="1828193"/>
          </a:xfrm>
        </p:spPr>
        <p:txBody>
          <a:bodyPr wrap="square" anchor="b" anchorCtr="0">
            <a:sp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0B0C01-FE56-4642-9E7B-E63BFB56B8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4575" y="688932"/>
            <a:ext cx="4904898" cy="846386"/>
          </a:xfrm>
          <a:solidFill>
            <a:schemeClr val="bg1">
              <a:lumMod val="95000"/>
            </a:schemeClr>
          </a:solidFill>
        </p:spPr>
        <p:txBody>
          <a:bodyPr wrap="square" lIns="274320" tIns="274320" rIns="274320" bIns="274320" anchor="t" anchorCtr="0">
            <a:spAutoFit/>
          </a:bodyPr>
          <a:lstStyle>
            <a:lvl1pPr marL="0" indent="0" algn="l">
              <a:lnSpc>
                <a:spcPct val="95000"/>
              </a:lnSpc>
              <a:spcBef>
                <a:spcPts val="800"/>
              </a:spcBef>
              <a:buNone/>
              <a:defRPr lang="en-US" sz="200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3D1C27-A47E-49F4-8FF1-3954D853A2CE}"/>
              </a:ext>
            </a:extLst>
          </p:cNvPr>
          <p:cNvSpPr/>
          <p:nvPr userDrawn="1"/>
        </p:nvSpPr>
        <p:spPr>
          <a:xfrm>
            <a:off x="1505602" y="2630464"/>
            <a:ext cx="914400" cy="9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49FF349-499D-4773-A3B2-1547301DCB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04950" y="3124200"/>
            <a:ext cx="5264150" cy="3403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87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A230-B5A0-434B-8A3D-4D092FCC7B5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CB53-8491-4495-87EC-021E345C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15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A230-B5A0-434B-8A3D-4D092FCC7B5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CB53-8491-4495-87EC-021E345C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327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A230-B5A0-434B-8A3D-4D092FCC7B5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CB53-8491-4495-87EC-021E345C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777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A230-B5A0-434B-8A3D-4D092FCC7B5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CB53-8491-4495-87EC-021E345C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204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A230-B5A0-434B-8A3D-4D092FCC7B5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CB53-8491-4495-87EC-021E345C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017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A230-B5A0-434B-8A3D-4D092FCC7B5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CB53-8491-4495-87EC-021E345C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734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A230-B5A0-434B-8A3D-4D092FCC7B5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CB53-8491-4495-87EC-021E345C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379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A230-B5A0-434B-8A3D-4D092FCC7B5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CB53-8491-4495-87EC-021E345C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0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72188-0084-42FA-8649-9474EAB2C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E851A-07DF-48F9-B441-8AB8B71ED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4CB074-3D25-430F-87BA-C099F0698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7796DA-DD4A-4F5D-8C46-BEF9D9723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A7F650-002E-4E0B-8763-88D83D5E0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0A91BE-4144-49A9-822C-2C14D99E0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B210-B19B-40D6-8F07-D151CC46B9A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3A7E6E-FBE8-4DBA-9379-165C23537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BB6484-564D-4C16-B67A-720F9F61E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8855-159A-4BA2-9B4D-8759E148A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719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A230-B5A0-434B-8A3D-4D092FCC7B5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CB53-8491-4495-87EC-021E345C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418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A230-B5A0-434B-8A3D-4D092FCC7B5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CB53-8491-4495-87EC-021E345C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866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A230-B5A0-434B-8A3D-4D092FCC7B5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ACB53-8491-4495-87EC-021E345C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960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9BD-9E31-4E72-B7C4-8A39E2049FF5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7471-0723-406A-94F7-82A2366F6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299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9BD-9E31-4E72-B7C4-8A39E2049FF5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7471-0723-406A-94F7-82A2366F6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119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9BD-9E31-4E72-B7C4-8A39E2049FF5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7471-0723-406A-94F7-82A2366F6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7861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9BD-9E31-4E72-B7C4-8A39E2049FF5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7471-0723-406A-94F7-82A2366F6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757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9BD-9E31-4E72-B7C4-8A39E2049FF5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7471-0723-406A-94F7-82A2366F6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048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9BD-9E31-4E72-B7C4-8A39E2049FF5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7471-0723-406A-94F7-82A2366F6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7117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9BD-9E31-4E72-B7C4-8A39E2049FF5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7471-0723-406A-94F7-82A2366F6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7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FF324-2001-4AF2-8123-7422A1DD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26E34-EDF5-453D-8627-16CF85592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B210-B19B-40D6-8F07-D151CC46B9A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1AD36-E301-4F91-82D5-A8789ABE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7777AB-6230-4CD2-B672-A0C03601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8855-159A-4BA2-9B4D-8759E148A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488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9BD-9E31-4E72-B7C4-8A39E2049FF5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7471-0723-406A-94F7-82A2366F6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7799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9BD-9E31-4E72-B7C4-8A39E2049FF5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7471-0723-406A-94F7-82A2366F6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363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9BD-9E31-4E72-B7C4-8A39E2049FF5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7471-0723-406A-94F7-82A2366F6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3572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59BD-9E31-4E72-B7C4-8A39E2049FF5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7471-0723-406A-94F7-82A2366F6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854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A7D8A48-680D-3543-99AA-51D7D8E80F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21637" y="0"/>
            <a:ext cx="4170363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095D9C-F83F-774C-A29D-6E1F09A4A4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7934" y="711799"/>
            <a:ext cx="3233738" cy="45718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843C1EF-11BD-E54F-9F40-ED61E8450A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0370" y="959090"/>
            <a:ext cx="3657600" cy="233045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4800"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3E8F4AC-A7FA-9F44-A584-FE5DE8238E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369" y="585279"/>
            <a:ext cx="3657600" cy="233045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lang="en-US" sz="1600" b="0" kern="1200" dirty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60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BDB142-8BFD-4624-8F0A-E792372BB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B210-B19B-40D6-8F07-D151CC46B9A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73541-86BF-4A86-8187-34C62A136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BE50C-E4CE-453F-8CB4-CE59721B1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8855-159A-4BA2-9B4D-8759E148A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4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9D106-357B-49F4-BF86-A877A705E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BF498-7532-474F-B341-B248AE0E8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57EC29-FE7E-423D-A3D1-2D58868F0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85BC5-2601-4300-84E0-E943AA26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B210-B19B-40D6-8F07-D151CC46B9A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9BB3B-7632-483C-8DC2-8BEADF396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C8D97-1411-49A8-A12A-F6399B2C9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8855-159A-4BA2-9B4D-8759E148A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D6A4B-E657-407F-BBFE-49D6D22F0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2FED8F-E15E-4AFF-B1DE-756E7ABBC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CAFCB8-B0F8-4FA5-AF7A-F5468B6ED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8D8B9-E184-4706-A11A-08F664C8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B210-B19B-40D6-8F07-D151CC46B9A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B3F46-015B-43B1-AB19-854E331ED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44066-6CAD-4059-BA05-94E3E6438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38855-159A-4BA2-9B4D-8759E148A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9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4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0B2DCF-F82C-4AC9-BF07-D725BD6BB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5C675-35DD-44AA-9791-B88E158A9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5D057-F019-44F6-8D12-2E2AA018B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EB210-B19B-40D6-8F07-D151CC46B9AD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E52B5-8E73-450C-9AC6-96B76534A5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FD26C-9452-4920-9FAD-CB7199F6D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855-159A-4BA2-9B4D-8759E148A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5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A46E6-DEEC-2841-973F-2EFA7548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E0290-5896-F84C-8A4A-7C2C01200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307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i="0" kern="1200" dirty="0">
          <a:solidFill>
            <a:schemeClr val="bg2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E30C7818-3D84-4FE4-A829-AB1B144CF0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1410"/>
          <a:stretch/>
        </p:blipFill>
        <p:spPr>
          <a:xfrm>
            <a:off x="0" y="0"/>
            <a:ext cx="1046273" cy="6858000"/>
          </a:xfrm>
          <a:prstGeom prst="rect">
            <a:avLst/>
          </a:prstGeom>
          <a:effectLst>
            <a:outerShdw blurRad="88900" dist="38100" algn="l" rotWithShape="0">
              <a:prstClr val="black">
                <a:alpha val="15000"/>
              </a:prst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1174" y="355078"/>
            <a:ext cx="9348789" cy="1272756"/>
          </a:xfrm>
          <a:prstGeom prst="rect">
            <a:avLst/>
          </a:prstGeom>
        </p:spPr>
        <p:txBody>
          <a:bodyPr vert="horz" lIns="0" tIns="0" rIns="0" bIns="0" rtlCol="0" anchor="b" anchorCtr="1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174" y="2229633"/>
            <a:ext cx="9348789" cy="1756378"/>
          </a:xfrm>
          <a:prstGeom prst="rect">
            <a:avLst/>
          </a:prstGeom>
        </p:spPr>
        <p:txBody>
          <a:bodyPr vert="horz" lIns="0" tIns="0" rIns="0" bIns="0" rtlCol="0" anchor="t" anchorCtr="1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43B4A29-4092-435B-BDA1-D96A6FE70950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43351" y="5930900"/>
            <a:ext cx="575336" cy="571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79E68E-02D9-4963-8B66-3C7E618C0623}"/>
              </a:ext>
            </a:extLst>
          </p:cNvPr>
          <p:cNvSpPr txBox="1"/>
          <p:nvPr userDrawn="1"/>
        </p:nvSpPr>
        <p:spPr>
          <a:xfrm rot="16200000">
            <a:off x="-2303620" y="2665361"/>
            <a:ext cx="566927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b="0" kern="1500" spc="600" baseline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WASHINGTON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28590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spc="-150" dirty="0">
          <a:solidFill>
            <a:schemeClr val="tx2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216">
          <p15:clr>
            <a:srgbClr val="F26B43"/>
          </p15:clr>
        </p15:guide>
        <p15:guide id="4" pos="669">
          <p15:clr>
            <a:srgbClr val="F26B43"/>
          </p15:clr>
        </p15:guide>
        <p15:guide id="5" pos="1122">
          <p15:clr>
            <a:srgbClr val="F26B43"/>
          </p15:clr>
        </p15:guide>
        <p15:guide id="6" pos="1575">
          <p15:clr>
            <a:srgbClr val="F26B43"/>
          </p15:clr>
        </p15:guide>
        <p15:guide id="7" pos="2028">
          <p15:clr>
            <a:srgbClr val="F26B43"/>
          </p15:clr>
        </p15:guide>
        <p15:guide id="8" pos="2481">
          <p15:clr>
            <a:srgbClr val="F26B43"/>
          </p15:clr>
        </p15:guide>
        <p15:guide id="9" pos="2934">
          <p15:clr>
            <a:srgbClr val="F26B43"/>
          </p15:clr>
        </p15:guide>
        <p15:guide id="10" pos="3387">
          <p15:clr>
            <a:srgbClr val="F26B43"/>
          </p15:clr>
        </p15:guide>
        <p15:guide id="11" pos="3840">
          <p15:clr>
            <a:srgbClr val="F26B43"/>
          </p15:clr>
        </p15:guide>
        <p15:guide id="12" pos="4293">
          <p15:clr>
            <a:srgbClr val="F26B43"/>
          </p15:clr>
        </p15:guide>
        <p15:guide id="13" pos="4746">
          <p15:clr>
            <a:srgbClr val="F26B43"/>
          </p15:clr>
        </p15:guide>
        <p15:guide id="14" pos="5199">
          <p15:clr>
            <a:srgbClr val="F26B43"/>
          </p15:clr>
        </p15:guide>
        <p15:guide id="15" pos="5652">
          <p15:clr>
            <a:srgbClr val="F26B43"/>
          </p15:clr>
        </p15:guide>
        <p15:guide id="16" pos="6105">
          <p15:clr>
            <a:srgbClr val="F26B43"/>
          </p15:clr>
        </p15:guide>
        <p15:guide id="17" pos="6558">
          <p15:clr>
            <a:srgbClr val="F26B43"/>
          </p15:clr>
        </p15:guide>
        <p15:guide id="18" pos="7011">
          <p15:clr>
            <a:srgbClr val="F26B43"/>
          </p15:clr>
        </p15:guide>
        <p15:guide id="19" pos="7464">
          <p15:clr>
            <a:srgbClr val="F26B43"/>
          </p15:clr>
        </p15:guide>
        <p15:guide id="20" orient="horz">
          <p15:clr>
            <a:srgbClr val="F26B43"/>
          </p15:clr>
        </p15:guide>
        <p15:guide id="21" orient="horz" pos="4320">
          <p15:clr>
            <a:srgbClr val="F26B43"/>
          </p15:clr>
        </p15:guide>
        <p15:guide id="22" orient="horz" pos="216">
          <p15:clr>
            <a:srgbClr val="F26B43"/>
          </p15:clr>
        </p15:guide>
        <p15:guide id="23" orient="horz" pos="696">
          <p15:clr>
            <a:srgbClr val="F26B43"/>
          </p15:clr>
        </p15:guide>
        <p15:guide id="24" orient="horz" pos="1188">
          <p15:clr>
            <a:srgbClr val="F26B43"/>
          </p15:clr>
        </p15:guide>
        <p15:guide id="25" orient="horz" pos="1674">
          <p15:clr>
            <a:srgbClr val="F26B43"/>
          </p15:clr>
        </p15:guide>
        <p15:guide id="26" orient="horz" pos="2160">
          <p15:clr>
            <a:srgbClr val="F26B43"/>
          </p15:clr>
        </p15:guide>
        <p15:guide id="27" orient="horz" pos="2646">
          <p15:clr>
            <a:srgbClr val="F26B43"/>
          </p15:clr>
        </p15:guide>
        <p15:guide id="28" orient="horz" pos="3132">
          <p15:clr>
            <a:srgbClr val="F26B43"/>
          </p15:clr>
        </p15:guide>
        <p15:guide id="29" orient="horz" pos="3618">
          <p15:clr>
            <a:srgbClr val="F26B43"/>
          </p15:clr>
        </p15:guide>
        <p15:guide id="30" orient="horz" pos="410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FA230-B5A0-434B-8A3D-4D092FCC7B56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ACB53-8491-4495-87EC-021E345C1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5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B59BD-9E31-4E72-B7C4-8A39E2049FF5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A7471-0723-406A-94F7-82A2366F6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0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rar.wsu.edu/academic-calenda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bursar.scholarships@wsu.edu" TargetMode="External"/><Relationship Id="rId3" Type="http://schemas.openxmlformats.org/officeDocument/2006/relationships/image" Target="../media/image7.png"/><Relationship Id="rId7" Type="http://schemas.openxmlformats.org/officeDocument/2006/relationships/hyperlink" Target="mailto:bursar.office@wsu.edu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ursar.wsu.edu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AA352FE-B13C-8940-8AA3-24AC9C5D2FEA}"/>
              </a:ext>
            </a:extLst>
          </p:cNvPr>
          <p:cNvSpPr txBox="1">
            <a:spLocks/>
          </p:cNvSpPr>
          <p:nvPr/>
        </p:nvSpPr>
        <p:spPr>
          <a:xfrm>
            <a:off x="1045464" y="2661783"/>
            <a:ext cx="10890504" cy="1393084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-15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Calibri" panose="020F0502020204030204" pitchFamily="34" charset="0"/>
              </a:rPr>
              <a:t>We are here to help!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952" y="1578165"/>
            <a:ext cx="10890504" cy="1545612"/>
          </a:xfrm>
        </p:spPr>
        <p:txBody>
          <a:bodyPr lIns="0" rIns="0">
            <a:noAutofit/>
          </a:bodyPr>
          <a:lstStyle/>
          <a:p>
            <a:pPr algn="l"/>
            <a:r>
              <a:rPr lang="en-US" sz="8800" b="1" spc="-150" dirty="0">
                <a:solidFill>
                  <a:srgbClr val="9E0605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Bursar’s Office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</a:t>
            </a:r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0F1FA8B-CED4-E44A-9875-01C8B6A02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968" y="5026475"/>
            <a:ext cx="3855254" cy="761412"/>
          </a:xfrm>
          <a:prstGeom prst="rect">
            <a:avLst/>
          </a:prstGeom>
        </p:spPr>
      </p:pic>
      <p:sp>
        <p:nvSpPr>
          <p:cNvPr id="3" name="4-Point Star 2"/>
          <p:cNvSpPr/>
          <p:nvPr/>
        </p:nvSpPr>
        <p:spPr>
          <a:xfrm>
            <a:off x="44843" y="2862671"/>
            <a:ext cx="1077264" cy="1006384"/>
          </a:xfrm>
          <a:prstGeom prst="star4">
            <a:avLst/>
          </a:prstGeom>
          <a:solidFill>
            <a:srgbClr val="A60F2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4-Point Star 7"/>
          <p:cNvSpPr/>
          <p:nvPr/>
        </p:nvSpPr>
        <p:spPr>
          <a:xfrm rot="2734732">
            <a:off x="50681" y="2857156"/>
            <a:ext cx="1065586" cy="1017414"/>
          </a:xfrm>
          <a:prstGeom prst="star4">
            <a:avLst/>
          </a:prstGeom>
          <a:solidFill>
            <a:srgbClr val="A60F2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396505" y="3190056"/>
            <a:ext cx="381232" cy="376340"/>
          </a:xfrm>
          <a:prstGeom prst="ellipse">
            <a:avLst/>
          </a:prstGeom>
          <a:solidFill>
            <a:srgbClr val="A60F2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92E052-9896-4187-8572-0D0B98CAC028}"/>
              </a:ext>
            </a:extLst>
          </p:cNvPr>
          <p:cNvSpPr txBox="1"/>
          <p:nvPr/>
        </p:nvSpPr>
        <p:spPr>
          <a:xfrm>
            <a:off x="1319717" y="4174888"/>
            <a:ext cx="4394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New Coug Orientation – Summer 2024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6A0956-964E-80C3-E848-A33E0AC81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8531" y="3472082"/>
            <a:ext cx="2608626" cy="312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7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0023 L 0.78294 -0.00139 " pathEditMode="relative" rAng="0" ptsTypes="AA">
                                      <p:cBhvr>
                                        <p:cTn id="16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41" y="-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00023 L 0.78307 -0.00139 " pathEditMode="relative" rAng="0" ptsTypes="AA">
                                      <p:cBhvr>
                                        <p:cTn id="20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79" y="-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2.59259E-6 L 0.78242 -0.00301 " pathEditMode="relative" rAng="0" ptsTypes="AA">
                                      <p:cBhvr>
                                        <p:cTn id="24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10" y="-16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3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8" fill="hold" grpId="3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8" fill="hold" grpId="3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  <p:bldP spid="3" grpId="1" animBg="1"/>
      <p:bldP spid="3" grpId="2" animBg="1"/>
      <p:bldP spid="3" grpId="3" animBg="1"/>
      <p:bldP spid="8" grpId="0" animBg="1"/>
      <p:bldP spid="8" grpId="1" animBg="1"/>
      <p:bldP spid="8" grpId="2" animBg="1"/>
      <p:bldP spid="8" grpId="3" animBg="1"/>
      <p:bldP spid="5" grpId="0" animBg="1"/>
      <p:bldP spid="5" grpId="1" animBg="1"/>
      <p:bldP spid="5" grpId="2" animBg="1"/>
      <p:bldP spid="5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7AB77-FBA1-434E-A9E7-4B695A339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1258" y="821934"/>
            <a:ext cx="7034563" cy="5373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		</a:t>
            </a:r>
            <a:r>
              <a:rPr lang="en-US" b="1" i="1" dirty="0">
                <a:solidFill>
                  <a:srgbClr val="A60F2D"/>
                </a:solidFill>
              </a:rPr>
              <a:t>	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A6D552-D9F3-F04A-9DA5-48B25F1F4F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02527" y="327999"/>
            <a:ext cx="4386943" cy="68523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800" b="1" i="1" dirty="0">
                <a:ln w="19050">
                  <a:solidFill>
                    <a:srgbClr val="4D4D4D"/>
                  </a:solidFill>
                </a:ln>
                <a:solidFill>
                  <a:srgbClr val="F3E700"/>
                </a:solidFill>
              </a:rPr>
              <a:t>Scan and Save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DA6D552-D9F3-F04A-9DA5-48B25F1F4FF1}"/>
              </a:ext>
            </a:extLst>
          </p:cNvPr>
          <p:cNvSpPr txBox="1">
            <a:spLocks/>
          </p:cNvSpPr>
          <p:nvPr/>
        </p:nvSpPr>
        <p:spPr>
          <a:xfrm>
            <a:off x="3902527" y="5936239"/>
            <a:ext cx="4386943" cy="6852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en-US" sz="1600" b="0" kern="1200" dirty="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 w="19050">
                  <a:solidFill>
                    <a:srgbClr val="4D4D4D"/>
                  </a:solidFill>
                </a:ln>
                <a:solidFill>
                  <a:srgbClr val="F3E7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Scan and Save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8ACC9F-EAB2-A6E1-0A58-DE50367D1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987" y="1071605"/>
            <a:ext cx="4010025" cy="48006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CB08D3D-DB3F-9C6A-A965-EC52FCA03F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55071" y="3286958"/>
            <a:ext cx="3657600" cy="284083"/>
          </a:xfrm>
        </p:spPr>
        <p:txBody>
          <a:bodyPr>
            <a:normAutofit fontScale="32500" lnSpcReduction="20000"/>
          </a:bodyPr>
          <a:lstStyle/>
          <a:p>
            <a:r>
              <a:rPr lang="en-US" dirty="0"/>
              <a:t>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30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60F2D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60F2D"/>
                                      </p:to>
                                    </p:animClr>
                                    <p:set>
                                      <p:cBhvr>
                                        <p:cTn id="8" dur="15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60F2D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60F2D"/>
                                      </p:to>
                                    </p:animClr>
                                    <p:set>
                                      <p:cBhvr>
                                        <p:cTn id="13" dur="15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351BEF-2A59-4268-968D-5C8F03B9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74" y="694175"/>
            <a:ext cx="9348789" cy="678194"/>
          </a:xfrm>
        </p:spPr>
        <p:txBody>
          <a:bodyPr/>
          <a:lstStyle/>
          <a:p>
            <a:r>
              <a:rPr lang="en-US" sz="5400" b="1" dirty="0">
                <a:latin typeface="Corbel" panose="020B0503020204020204" pitchFamily="34" charset="0"/>
              </a:rPr>
              <a:t>Who We Are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0A4D98-6E03-43FC-8E19-FDCB9C14038D}"/>
              </a:ext>
            </a:extLst>
          </p:cNvPr>
          <p:cNvSpPr/>
          <p:nvPr/>
        </p:nvSpPr>
        <p:spPr>
          <a:xfrm>
            <a:off x="9563878" y="3135085"/>
            <a:ext cx="755779" cy="214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8C73B5D-583D-0161-4A19-D7CC7D901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503" y="1995584"/>
            <a:ext cx="10526434" cy="4302579"/>
          </a:xfrm>
        </p:spPr>
      </p:pic>
    </p:spTree>
    <p:extLst>
      <p:ext uri="{BB962C8B-B14F-4D97-AF65-F5344CB8AC3E}">
        <p14:creationId xmlns:p14="http://schemas.microsoft.com/office/powerpoint/2010/main" val="3074134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C7C84E-A439-4B2A-94CE-26B4E69CC91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6571" y="1546444"/>
            <a:ext cx="10388891" cy="47434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Corbel" panose="020B0503020204020204" pitchFamily="34" charset="0"/>
              </a:rPr>
              <a:t>August 19</a:t>
            </a:r>
            <a:r>
              <a:rPr lang="en-US" sz="2400" b="1" baseline="30000" dirty="0">
                <a:latin typeface="Corbel" panose="020B0503020204020204" pitchFamily="34" charset="0"/>
              </a:rPr>
              <a:t>th</a:t>
            </a:r>
            <a:r>
              <a:rPr lang="en-US" sz="2400" b="1" dirty="0">
                <a:latin typeface="Corbel" panose="020B0503020204020204" pitchFamily="34" charset="0"/>
              </a:rPr>
              <a:t> </a:t>
            </a:r>
            <a:r>
              <a:rPr lang="en-US" sz="2400" dirty="0">
                <a:latin typeface="Corbel" panose="020B0503020204020204" pitchFamily="34" charset="0"/>
              </a:rPr>
              <a:t>–  First Day of Classes / Tuition &amp; Mandatory Fee Payment Due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</a:rPr>
              <a:t>September 5</a:t>
            </a:r>
            <a:r>
              <a:rPr lang="en-US" sz="2000" baseline="30000" dirty="0">
                <a:solidFill>
                  <a:schemeClr val="tx1"/>
                </a:solidFill>
                <a:latin typeface="Corbel" panose="020B0503020204020204" pitchFamily="34" charset="0"/>
              </a:rPr>
              <a:t>th</a:t>
            </a:r>
            <a:r>
              <a:rPr lang="en-US" sz="2000" dirty="0">
                <a:solidFill>
                  <a:schemeClr val="bg2"/>
                </a:solidFill>
                <a:latin typeface="Corbel" panose="020B0503020204020204" pitchFamily="34" charset="0"/>
              </a:rPr>
              <a:t>*</a:t>
            </a:r>
            <a:r>
              <a:rPr lang="en-US" sz="2000" dirty="0">
                <a:latin typeface="Corbel" panose="020B0503020204020204" pitchFamily="34" charset="0"/>
              </a:rPr>
              <a:t>  –  1</a:t>
            </a:r>
            <a:r>
              <a:rPr lang="en-US" sz="2000" baseline="30000" dirty="0">
                <a:latin typeface="Corbel" panose="020B0503020204020204" pitchFamily="34" charset="0"/>
              </a:rPr>
              <a:t>st</a:t>
            </a:r>
            <a:r>
              <a:rPr lang="en-US" sz="2000" dirty="0">
                <a:latin typeface="Corbel" panose="020B0503020204020204" pitchFamily="34" charset="0"/>
              </a:rPr>
              <a:t> late fee</a:t>
            </a:r>
            <a:r>
              <a:rPr lang="en-US" sz="2000" dirty="0">
                <a:solidFill>
                  <a:schemeClr val="bg2"/>
                </a:solidFill>
                <a:latin typeface="Corbel" panose="020B0503020204020204" pitchFamily="34" charset="0"/>
              </a:rPr>
              <a:t>**</a:t>
            </a:r>
            <a:r>
              <a:rPr lang="en-US" sz="2000" dirty="0">
                <a:latin typeface="Corbel" panose="020B0503020204020204" pitchFamily="34" charset="0"/>
              </a:rPr>
              <a:t> posts, 3%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</a:rPr>
              <a:t>September 17</a:t>
            </a:r>
            <a:r>
              <a:rPr lang="en-US" sz="2000" baseline="30000" dirty="0">
                <a:solidFill>
                  <a:schemeClr val="tx1"/>
                </a:solidFill>
                <a:latin typeface="Corbel" panose="020B0503020204020204" pitchFamily="34" charset="0"/>
              </a:rPr>
              <a:t>th</a:t>
            </a:r>
            <a:r>
              <a:rPr lang="en-US" sz="2000" dirty="0">
                <a:solidFill>
                  <a:schemeClr val="bg2"/>
                </a:solidFill>
                <a:latin typeface="Corbel" panose="020B0503020204020204" pitchFamily="34" charset="0"/>
              </a:rPr>
              <a:t>*</a:t>
            </a:r>
            <a:r>
              <a:rPr lang="en-US" sz="2000" dirty="0">
                <a:latin typeface="Corbel" panose="020B0503020204020204" pitchFamily="34" charset="0"/>
              </a:rPr>
              <a:t>  –  2</a:t>
            </a:r>
            <a:r>
              <a:rPr lang="en-US" sz="2000" baseline="30000" dirty="0">
                <a:latin typeface="Corbel" panose="020B0503020204020204" pitchFamily="34" charset="0"/>
              </a:rPr>
              <a:t>nd</a:t>
            </a:r>
            <a:r>
              <a:rPr lang="en-US" sz="2000" dirty="0">
                <a:latin typeface="Corbel" panose="020B0503020204020204" pitchFamily="34" charset="0"/>
              </a:rPr>
              <a:t> late fee</a:t>
            </a:r>
            <a:r>
              <a:rPr lang="en-US" sz="2000" dirty="0">
                <a:solidFill>
                  <a:schemeClr val="bg2"/>
                </a:solidFill>
                <a:latin typeface="Corbel" panose="020B0503020204020204" pitchFamily="34" charset="0"/>
              </a:rPr>
              <a:t>**</a:t>
            </a:r>
            <a:r>
              <a:rPr lang="en-US" sz="2000" dirty="0">
                <a:latin typeface="Corbel" panose="020B0503020204020204" pitchFamily="34" charset="0"/>
              </a:rPr>
              <a:t> posts, 5%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</a:rPr>
              <a:t>October 2</a:t>
            </a:r>
            <a:r>
              <a:rPr lang="en-US" sz="2000" baseline="30000" dirty="0">
                <a:solidFill>
                  <a:schemeClr val="tx1"/>
                </a:solidFill>
                <a:latin typeface="Corbel" panose="020B0503020204020204" pitchFamily="34" charset="0"/>
              </a:rPr>
              <a:t>nd</a:t>
            </a:r>
            <a:r>
              <a:rPr lang="en-US" sz="2000" dirty="0">
                <a:solidFill>
                  <a:schemeClr val="bg2"/>
                </a:solidFill>
                <a:latin typeface="Corbel" panose="020B0503020204020204" pitchFamily="34" charset="0"/>
              </a:rPr>
              <a:t>*</a:t>
            </a:r>
            <a:r>
              <a:rPr lang="en-US" sz="2000" dirty="0">
                <a:latin typeface="Corbel" panose="020B0503020204020204" pitchFamily="34" charset="0"/>
              </a:rPr>
              <a:t>  –  3</a:t>
            </a:r>
            <a:r>
              <a:rPr lang="en-US" sz="2000" baseline="30000" dirty="0">
                <a:latin typeface="Corbel" panose="020B0503020204020204" pitchFamily="34" charset="0"/>
              </a:rPr>
              <a:t>rd</a:t>
            </a:r>
            <a:r>
              <a:rPr lang="en-US" sz="2000" dirty="0">
                <a:latin typeface="Corbel" panose="020B0503020204020204" pitchFamily="34" charset="0"/>
              </a:rPr>
              <a:t> late fee</a:t>
            </a:r>
            <a:r>
              <a:rPr lang="en-US" sz="2000" dirty="0">
                <a:solidFill>
                  <a:schemeClr val="bg2"/>
                </a:solidFill>
                <a:latin typeface="Corbel" panose="020B0503020204020204" pitchFamily="34" charset="0"/>
              </a:rPr>
              <a:t>**</a:t>
            </a:r>
            <a:r>
              <a:rPr lang="en-US" sz="2000" dirty="0">
                <a:latin typeface="Corbel" panose="020B0503020204020204" pitchFamily="34" charset="0"/>
              </a:rPr>
              <a:t> posts, 7%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>
                <a:solidFill>
                  <a:schemeClr val="bg2"/>
                </a:solidFill>
                <a:latin typeface="Corbel" panose="020B0503020204020204" pitchFamily="34" charset="0"/>
              </a:rPr>
              <a:t>*</a:t>
            </a:r>
            <a:r>
              <a:rPr lang="en-US" sz="1400" dirty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  <a:r>
              <a:rPr lang="en-US" sz="1400" dirty="0">
                <a:latin typeface="Corbel" panose="020B0503020204020204" pitchFamily="34" charset="0"/>
              </a:rPr>
              <a:t>TBD – will be posted on the Academic Calendar </a:t>
            </a:r>
            <a:r>
              <a:rPr lang="en-US" sz="1400" dirty="0">
                <a:latin typeface="Corbel" panose="020B0503020204020204" pitchFamily="34" charset="0"/>
                <a:hlinkClick r:id="rId3"/>
              </a:rPr>
              <a:t>https://registrar.wsu.edu/academic-calendar/</a:t>
            </a:r>
            <a:r>
              <a:rPr lang="en-US" sz="1400" dirty="0">
                <a:latin typeface="Corbel" panose="020B0503020204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>
                <a:solidFill>
                  <a:schemeClr val="bg2"/>
                </a:solidFill>
                <a:latin typeface="Corbel" panose="020B0503020204020204" pitchFamily="34" charset="0"/>
              </a:rPr>
              <a:t>**</a:t>
            </a:r>
            <a:r>
              <a:rPr lang="en-US" sz="1400" dirty="0">
                <a:solidFill>
                  <a:schemeClr val="tx1"/>
                </a:solidFill>
                <a:latin typeface="Corbel" panose="020B0503020204020204" pitchFamily="34" charset="0"/>
              </a:rPr>
              <a:t> Non-payment plan enrollees</a:t>
            </a:r>
            <a:endParaRPr lang="en-US" sz="14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351BEF-2A59-4268-968D-5C8F03B9F3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43214" y="0"/>
            <a:ext cx="6493970" cy="1273175"/>
          </a:xfrm>
        </p:spPr>
        <p:txBody>
          <a:bodyPr/>
          <a:lstStyle/>
          <a:p>
            <a:r>
              <a:rPr lang="en-US" b="1" dirty="0">
                <a:latin typeface="Corbel" panose="020B0503020204020204" pitchFamily="34" charset="0"/>
              </a:rPr>
              <a:t>Important Dates</a:t>
            </a:r>
          </a:p>
        </p:txBody>
      </p:sp>
    </p:spTree>
    <p:extLst>
      <p:ext uri="{BB962C8B-B14F-4D97-AF65-F5344CB8AC3E}">
        <p14:creationId xmlns:p14="http://schemas.microsoft.com/office/powerpoint/2010/main" val="1834620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D5D442-FC3C-F831-F8CE-73BE1898D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174" y="2229632"/>
            <a:ext cx="9348789" cy="4105854"/>
          </a:xfrm>
        </p:spPr>
        <p:txBody>
          <a:bodyPr/>
          <a:lstStyle/>
          <a:p>
            <a:r>
              <a:rPr lang="en-US" b="1" dirty="0">
                <a:latin typeface="Corbel" panose="020B0503020204020204" pitchFamily="34" charset="0"/>
              </a:rPr>
              <a:t>Student Payments can be accepted</a:t>
            </a:r>
            <a:r>
              <a:rPr lang="en-US" dirty="0">
                <a:latin typeface="Corbel" panose="020B0503020204020204" pitchFamily="34" charset="0"/>
              </a:rPr>
              <a:t>:</a:t>
            </a:r>
          </a:p>
          <a:p>
            <a:pPr marL="731520" lvl="1" indent="-457200">
              <a:buAutoNum type="arabicPeriod"/>
            </a:pPr>
            <a:r>
              <a:rPr lang="en-US" b="1" dirty="0">
                <a:latin typeface="Corbel" panose="020B0503020204020204" pitchFamily="34" charset="0"/>
              </a:rPr>
              <a:t>mailing</a:t>
            </a:r>
            <a:r>
              <a:rPr lang="en-US" dirty="0">
                <a:latin typeface="Corbel" panose="020B0503020204020204" pitchFamily="34" charset="0"/>
              </a:rPr>
              <a:t> into the Bursar’s Office</a:t>
            </a:r>
          </a:p>
          <a:p>
            <a:pPr marL="731520" lvl="3" indent="0">
              <a:buNone/>
            </a:pPr>
            <a:r>
              <a:rPr lang="en-US" dirty="0">
                <a:latin typeface="Corbel" panose="020B0503020204020204" pitchFamily="34" charset="0"/>
              </a:rPr>
              <a:t>WSU – Bursar’s Office</a:t>
            </a:r>
          </a:p>
          <a:p>
            <a:pPr marL="731520" lvl="3" indent="0">
              <a:buNone/>
            </a:pPr>
            <a:r>
              <a:rPr lang="en-US" dirty="0">
                <a:latin typeface="Corbel" panose="020B0503020204020204" pitchFamily="34" charset="0"/>
              </a:rPr>
              <a:t>PO Box 641039</a:t>
            </a:r>
          </a:p>
          <a:p>
            <a:pPr marL="731520" lvl="3" indent="0">
              <a:buNone/>
            </a:pPr>
            <a:r>
              <a:rPr lang="en-US" dirty="0">
                <a:latin typeface="Corbel" panose="020B0503020204020204" pitchFamily="34" charset="0"/>
              </a:rPr>
              <a:t>Pullman, WA  99164-1039</a:t>
            </a:r>
          </a:p>
          <a:p>
            <a:pPr marL="731520" lvl="1" indent="-457200">
              <a:buAutoNum type="arabicPeriod"/>
            </a:pPr>
            <a:r>
              <a:rPr lang="en-US" b="1" dirty="0">
                <a:latin typeface="Corbel" panose="020B0503020204020204" pitchFamily="34" charset="0"/>
              </a:rPr>
              <a:t>in-person</a:t>
            </a:r>
            <a:r>
              <a:rPr lang="en-US" dirty="0">
                <a:latin typeface="Corbel" panose="020B0503020204020204" pitchFamily="34" charset="0"/>
              </a:rPr>
              <a:t> payment with Cashier’s in Bursar’s Office</a:t>
            </a:r>
          </a:p>
          <a:p>
            <a:pPr marL="960120" lvl="2" indent="-457200">
              <a:buAutoNum type="alphaLcPeriod"/>
            </a:pPr>
            <a:r>
              <a:rPr lang="en-US" sz="1600" dirty="0">
                <a:latin typeface="Corbel" panose="020B0503020204020204" pitchFamily="34" charset="0"/>
              </a:rPr>
              <a:t>Cash</a:t>
            </a:r>
          </a:p>
          <a:p>
            <a:pPr marL="960120" lvl="2" indent="-457200">
              <a:buAutoNum type="alphaLcPeriod"/>
            </a:pPr>
            <a:r>
              <a:rPr lang="en-US" sz="1600" dirty="0">
                <a:latin typeface="Corbel" panose="020B0503020204020204" pitchFamily="34" charset="0"/>
              </a:rPr>
              <a:t>Check</a:t>
            </a:r>
          </a:p>
          <a:p>
            <a:pPr marL="731520" lvl="1" indent="-457200">
              <a:buAutoNum type="arabicPeriod"/>
            </a:pPr>
            <a:r>
              <a:rPr lang="en-US" b="1" dirty="0">
                <a:latin typeface="Corbel" panose="020B0503020204020204" pitchFamily="34" charset="0"/>
              </a:rPr>
              <a:t>online</a:t>
            </a:r>
            <a:r>
              <a:rPr lang="en-US" dirty="0">
                <a:latin typeface="Corbel" panose="020B0503020204020204" pitchFamily="34" charset="0"/>
              </a:rPr>
              <a:t> via Student Account portal</a:t>
            </a:r>
          </a:p>
          <a:p>
            <a:pPr marL="960120" lvl="2" indent="-457200">
              <a:buAutoNum type="alphaLcPeriod"/>
            </a:pPr>
            <a:r>
              <a:rPr lang="en-US" sz="1600" dirty="0" err="1">
                <a:latin typeface="Corbel" panose="020B0503020204020204" pitchFamily="34" charset="0"/>
              </a:rPr>
              <a:t>eCheck</a:t>
            </a:r>
            <a:endParaRPr lang="en-US" sz="1600" dirty="0">
              <a:latin typeface="Corbel" panose="020B0503020204020204" pitchFamily="34" charset="0"/>
            </a:endParaRPr>
          </a:p>
          <a:p>
            <a:pPr marL="960120" lvl="2" indent="-457200">
              <a:buAutoNum type="alphaLcPeriod"/>
            </a:pPr>
            <a:r>
              <a:rPr lang="en-US" sz="1600" dirty="0">
                <a:latin typeface="Corbel" panose="020B0503020204020204" pitchFamily="34" charset="0"/>
              </a:rPr>
              <a:t>VISA / MC / Discover / AmEx (</a:t>
            </a:r>
            <a:r>
              <a:rPr lang="en-US" sz="1600">
                <a:latin typeface="Corbel" panose="020B0503020204020204" pitchFamily="34" charset="0"/>
              </a:rPr>
              <a:t>with 2.95</a:t>
            </a:r>
            <a:r>
              <a:rPr lang="en-US" sz="1600" dirty="0">
                <a:latin typeface="Corbel" panose="020B0503020204020204" pitchFamily="34" charset="0"/>
              </a:rPr>
              <a:t>% convenience fee)</a:t>
            </a:r>
          </a:p>
          <a:p>
            <a:pPr marL="502920" lvl="2" indent="0">
              <a:buNone/>
            </a:pP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D1DE96-D166-9D93-2799-48349C28E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74" y="355078"/>
            <a:ext cx="9348789" cy="835547"/>
          </a:xfrm>
        </p:spPr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Paying Your Student Account Balance</a:t>
            </a:r>
          </a:p>
        </p:txBody>
      </p:sp>
    </p:spTree>
    <p:extLst>
      <p:ext uri="{BB962C8B-B14F-4D97-AF65-F5344CB8AC3E}">
        <p14:creationId xmlns:p14="http://schemas.microsoft.com/office/powerpoint/2010/main" val="294680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5161A9-EEE9-FE43-8948-77B86A745351}"/>
              </a:ext>
            </a:extLst>
          </p:cNvPr>
          <p:cNvSpPr/>
          <p:nvPr/>
        </p:nvSpPr>
        <p:spPr>
          <a:xfrm>
            <a:off x="6858000" y="0"/>
            <a:ext cx="5334000" cy="68122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690014"/>
            <a:ext cx="5698503" cy="1675378"/>
          </a:xfrm>
        </p:spPr>
        <p:txBody>
          <a:bodyPr lIns="0" rIns="0">
            <a:noAutofit/>
          </a:bodyPr>
          <a:lstStyle/>
          <a:p>
            <a:pPr algn="l"/>
            <a:r>
              <a:rPr lang="en-US" sz="5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WSU - </a:t>
            </a:r>
            <a:br>
              <a:rPr lang="en-US" sz="5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</a:br>
            <a:r>
              <a:rPr lang="en-US" sz="5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Payment Plans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1371600" y="3133682"/>
            <a:ext cx="4846320" cy="3088973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371600" y="2668514"/>
            <a:ext cx="365294" cy="45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609601" y="345922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Bursar’s Office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WSU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00BF0C-2606-2848-BAD7-8C89DF9278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l="11526" r="7794" b="1333"/>
          <a:stretch/>
        </p:blipFill>
        <p:spPr>
          <a:xfrm>
            <a:off x="6858000" y="10160"/>
            <a:ext cx="5334000" cy="676656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FDB236-E70D-426C-9943-A5F0592C2493}"/>
              </a:ext>
            </a:extLst>
          </p:cNvPr>
          <p:cNvSpPr/>
          <p:nvPr/>
        </p:nvSpPr>
        <p:spPr>
          <a:xfrm>
            <a:off x="206196" y="2991731"/>
            <a:ext cx="63768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Payment Plans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will combine tuition &amp; housing charges only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effectLst/>
                <a:latin typeface="Corbel" panose="020B0503020204020204" pitchFamily="34" charset="0"/>
                <a:ea typeface="Arial" panose="020B0604020202020204" pitchFamily="34" charset="0"/>
              </a:rPr>
              <a:t>Payment</a:t>
            </a:r>
            <a:r>
              <a:rPr lang="en-US" sz="1800" b="1" spc="-50" dirty="0">
                <a:effectLst/>
                <a:latin typeface="Corbel" panose="020B0503020204020204" pitchFamily="34" charset="0"/>
                <a:ea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Corbel" panose="020B0503020204020204" pitchFamily="34" charset="0"/>
                <a:ea typeface="Arial" panose="020B0604020202020204" pitchFamily="34" charset="0"/>
              </a:rPr>
              <a:t>Plans</a:t>
            </a:r>
            <a:r>
              <a:rPr lang="en-US" sz="1800" b="1" spc="-45" dirty="0">
                <a:effectLst/>
                <a:latin typeface="Corbel" panose="020B0503020204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orbel" panose="020B0503020204020204" pitchFamily="34" charset="0"/>
                <a:ea typeface="Arial" panose="020B0604020202020204" pitchFamily="34" charset="0"/>
              </a:rPr>
              <a:t>offer</a:t>
            </a:r>
            <a:r>
              <a:rPr lang="en-US" sz="1800" spc="-45" dirty="0">
                <a:effectLst/>
                <a:latin typeface="Corbel" panose="020B0503020204020204" pitchFamily="34" charset="0"/>
                <a:ea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orbel" panose="020B0503020204020204" pitchFamily="34" charset="0"/>
                <a:ea typeface="Arial" panose="020B0604020202020204" pitchFamily="34" charset="0"/>
              </a:rPr>
              <a:t>the option to make payments of equal installments throughout the semester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Low setup fee =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$50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per plan/semester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Automatic email notifications for upcoming payments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Automatic payment adjustments based on add</a:t>
            </a:r>
            <a:r>
              <a:rPr lang="en-US" dirty="0" err="1">
                <a:solidFill>
                  <a:prstClr val="black"/>
                </a:solidFill>
                <a:latin typeface="Corbel" panose="020B0503020204020204" pitchFamily="34" charset="0"/>
              </a:rPr>
              <a:t>itional</a:t>
            </a:r>
            <a:r>
              <a:rPr lang="en-US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aid awards / payments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Payment Plans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will be available to most Students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Payment Plans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link will be available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August 14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lang="en-US" dirty="0">
                <a:solidFill>
                  <a:prstClr val="black"/>
                </a:solidFill>
                <a:latin typeface="Corbel" panose="020B0503020204020204" pitchFamily="34" charset="0"/>
              </a:rPr>
              <a:t>via the Student’s payment portal area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764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EE512D-63E9-F247-BB61-A3EB161EDD93}"/>
              </a:ext>
            </a:extLst>
          </p:cNvPr>
          <p:cNvSpPr/>
          <p:nvPr/>
        </p:nvSpPr>
        <p:spPr>
          <a:xfrm>
            <a:off x="0" y="-24552"/>
            <a:ext cx="12192000" cy="6851863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135DB4-6E93-F24E-840A-FF1B0B58FE74}"/>
              </a:ext>
            </a:extLst>
          </p:cNvPr>
          <p:cNvSpPr/>
          <p:nvPr/>
        </p:nvSpPr>
        <p:spPr>
          <a:xfrm>
            <a:off x="0" y="-6138"/>
            <a:ext cx="6194216" cy="49929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867C16-2A5F-BF4B-B392-1117FAA5CC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7196" r="46033"/>
          <a:stretch/>
        </p:blipFill>
        <p:spPr>
          <a:xfrm>
            <a:off x="0" y="-24552"/>
            <a:ext cx="6194216" cy="4992899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FE5C4BE-B865-084D-AAC5-0CC3F69C6EC1}"/>
              </a:ext>
            </a:extLst>
          </p:cNvPr>
          <p:cNvSpPr txBox="1">
            <a:spLocks/>
          </p:cNvSpPr>
          <p:nvPr/>
        </p:nvSpPr>
        <p:spPr>
          <a:xfrm>
            <a:off x="6621728" y="1375124"/>
            <a:ext cx="4424714" cy="8545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A428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How to enroll in  Direct Deposit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0E6DDB-E919-3C46-AC7D-10953DB94FC1}"/>
              </a:ext>
            </a:extLst>
          </p:cNvPr>
          <p:cNvSpPr/>
          <p:nvPr/>
        </p:nvSpPr>
        <p:spPr>
          <a:xfrm>
            <a:off x="1990516" y="4986761"/>
            <a:ext cx="4203700" cy="18528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5177D3E-80B6-3D44-859A-ADCB5101AC42}"/>
              </a:ext>
            </a:extLst>
          </p:cNvPr>
          <p:cNvSpPr txBox="1">
            <a:spLocks/>
          </p:cNvSpPr>
          <p:nvPr/>
        </p:nvSpPr>
        <p:spPr>
          <a:xfrm>
            <a:off x="7139579" y="2794182"/>
            <a:ext cx="3906863" cy="3612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b="1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pic>
        <p:nvPicPr>
          <p:cNvPr id="15" name="Picture Placeholder 14" descr="A person sitting in a chair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CEA940DA-37BD-5C48-A4B3-2B4257BFAF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7070" t="7482" r="3682" b="3261"/>
          <a:stretch/>
        </p:blipFill>
        <p:spPr>
          <a:xfrm flipH="1">
            <a:off x="1990516" y="1375123"/>
            <a:ext cx="4203700" cy="2802730"/>
          </a:xfr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6314B27-A2DD-6B41-9672-37FFEFE2446C}"/>
              </a:ext>
            </a:extLst>
          </p:cNvPr>
          <p:cNvSpPr txBox="1">
            <a:spLocks/>
          </p:cNvSpPr>
          <p:nvPr/>
        </p:nvSpPr>
        <p:spPr>
          <a:xfrm>
            <a:off x="6621727" y="1663974"/>
            <a:ext cx="5124323" cy="2616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bg2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AEAEA">
                  <a:lumMod val="5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30848" y="2518483"/>
            <a:ext cx="512432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Log into your MyWSU student account and locate “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428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Account Services &amp; 1098-T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tile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Click on link for “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428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Enroll in Direct Deposit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twice and follow prompts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Reminder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: there is a 2-Part submission process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2400" dirty="0">
              <a:solidFill>
                <a:srgbClr val="515151"/>
              </a:solidFill>
              <a:latin typeface="Corbel" panose="020B0503020204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** Visit our website for step-by-step instructions</a:t>
            </a:r>
          </a:p>
        </p:txBody>
      </p:sp>
    </p:spTree>
    <p:extLst>
      <p:ext uri="{BB962C8B-B14F-4D97-AF65-F5344CB8AC3E}">
        <p14:creationId xmlns:p14="http://schemas.microsoft.com/office/powerpoint/2010/main" val="3842529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F867C16-2A5F-BF4B-B392-1117FAA5CC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/>
          </a:blip>
          <a:srcRect l="10022" r="10022"/>
          <a:stretch/>
        </p:blipFill>
        <p:spPr>
          <a:xfrm>
            <a:off x="0" y="-1"/>
            <a:ext cx="6613742" cy="49403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0E6DDB-E919-3C46-AC7D-10953DB94FC1}"/>
              </a:ext>
            </a:extLst>
          </p:cNvPr>
          <p:cNvSpPr/>
          <p:nvPr/>
        </p:nvSpPr>
        <p:spPr>
          <a:xfrm>
            <a:off x="2253562" y="4940324"/>
            <a:ext cx="4360180" cy="19176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6400" y="408058"/>
            <a:ext cx="495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Why signing-up your Parent/Supporter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for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428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Third-Party Access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is Important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pic>
        <p:nvPicPr>
          <p:cNvPr id="8" name="Picture Placeholder 14" descr="A person sitting in a chair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CEA940DA-37BD-5C48-A4B3-2B4257BFAF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70" t="7482" r="3682" b="3261"/>
          <a:stretch/>
        </p:blipFill>
        <p:spPr>
          <a:xfrm flipH="1">
            <a:off x="2253562" y="1162181"/>
            <a:ext cx="4360180" cy="28027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91959" y="2470161"/>
            <a:ext cx="44818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Regulation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428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428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FERPA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– Family Educational Rights and Privacy Act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>
                <a:solidFill>
                  <a:srgbClr val="515151"/>
                </a:solidFill>
                <a:latin typeface="Corbel" panose="020B0503020204020204" pitchFamily="34" charset="0"/>
              </a:rPr>
              <a:t>Student is responsible to enter the access information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428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Authorization Code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is very important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for over the phone/email access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Access to 1098-T digital form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Answer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A428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any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questions about your  student account information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2000" dirty="0">
              <a:solidFill>
                <a:srgbClr val="515151"/>
              </a:solidFill>
              <a:latin typeface="Corbel" panose="020B0503020204020204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515151"/>
                </a:solidFill>
                <a:latin typeface="Corbel" panose="020B0503020204020204" pitchFamily="34" charset="0"/>
              </a:rPr>
              <a:t>**Visit our website for step-by-step instructions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646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228600"/>
            <a:ext cx="4548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</a:rPr>
              <a:t>Helpful References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020" y="4974336"/>
            <a:ext cx="6879336" cy="16916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4814FF-3FCD-4F0A-91FC-D778252843B0}"/>
              </a:ext>
            </a:extLst>
          </p:cNvPr>
          <p:cNvSpPr/>
          <p:nvPr/>
        </p:nvSpPr>
        <p:spPr>
          <a:xfrm>
            <a:off x="7016620" y="1819469"/>
            <a:ext cx="1614195" cy="2985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85C06C-2C85-978A-50C2-FC042D4A6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760" y="767598"/>
            <a:ext cx="6997919" cy="21686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AA0B7C-06D0-E5C3-42F2-0EBF7853C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744" y="2851461"/>
            <a:ext cx="72199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48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5161A9-EEE9-FE43-8948-77B86A745351}"/>
              </a:ext>
            </a:extLst>
          </p:cNvPr>
          <p:cNvSpPr/>
          <p:nvPr/>
        </p:nvSpPr>
        <p:spPr>
          <a:xfrm>
            <a:off x="7448764" y="0"/>
            <a:ext cx="4743236" cy="68122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AD881-4292-3942-BA86-91F62FAFA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068" y="391043"/>
            <a:ext cx="3299511" cy="610719"/>
          </a:xfrm>
        </p:spPr>
        <p:txBody>
          <a:bodyPr lIns="0" rIns="0">
            <a:noAutofit/>
          </a:bodyPr>
          <a:lstStyle/>
          <a:p>
            <a:pPr algn="l"/>
            <a:r>
              <a:rPr lang="en-US" sz="36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Connect with Us: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F0D0AF-BA9D-BA4C-AB3F-F8D9E7955440}"/>
              </a:ext>
            </a:extLst>
          </p:cNvPr>
          <p:cNvSpPr txBox="1">
            <a:spLocks/>
          </p:cNvSpPr>
          <p:nvPr/>
        </p:nvSpPr>
        <p:spPr>
          <a:xfrm>
            <a:off x="2027613" y="4309358"/>
            <a:ext cx="4001765" cy="2556862"/>
          </a:xfrm>
          <a:prstGeom prst="rect">
            <a:avLst/>
          </a:prstGeom>
        </p:spPr>
        <p:txBody>
          <a:bodyPr vert="horz" lIns="0" tIns="45720" rIns="91440" bIns="45720" numCol="1" spcCol="36576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And Remember…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heck Email and Student Account frequently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rganize Classes on the same day (Add/Drop)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pdate address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et Third Party Access created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et up Direct Deposit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08752B-3956-1B49-A67C-A87B88B39B90}"/>
              </a:ext>
            </a:extLst>
          </p:cNvPr>
          <p:cNvSpPr/>
          <p:nvPr/>
        </p:nvSpPr>
        <p:spPr>
          <a:xfrm>
            <a:off x="1188953" y="949006"/>
            <a:ext cx="365294" cy="457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ABF79-F3EC-0246-9BED-3803B4F6241E}"/>
              </a:ext>
            </a:extLst>
          </p:cNvPr>
          <p:cNvSpPr/>
          <p:nvPr/>
        </p:nvSpPr>
        <p:spPr>
          <a:xfrm>
            <a:off x="0" y="6766560"/>
            <a:ext cx="12192000" cy="914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40D1D29-5422-3C45-AE18-D2704579EA3C}"/>
              </a:ext>
            </a:extLst>
          </p:cNvPr>
          <p:cNvSpPr txBox="1">
            <a:spLocks/>
          </p:cNvSpPr>
          <p:nvPr/>
        </p:nvSpPr>
        <p:spPr>
          <a:xfrm>
            <a:off x="442405" y="247255"/>
            <a:ext cx="1216152" cy="347472"/>
          </a:xfrm>
          <a:prstGeom prst="rect">
            <a:avLst/>
          </a:prstGeom>
        </p:spPr>
        <p:txBody>
          <a:bodyPr vert="horz" lIns="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Bursar’s Office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F6131-3717-7C46-978F-6EE11238A91F}"/>
              </a:ext>
            </a:extLst>
          </p:cNvPr>
          <p:cNvSpPr txBox="1"/>
          <p:nvPr/>
        </p:nvSpPr>
        <p:spPr>
          <a:xfrm>
            <a:off x="11027664" y="217444"/>
            <a:ext cx="9875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WSU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00BF0C-2606-2848-BAD7-8C89DF9278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l="11526" r="7794" b="1333"/>
          <a:stretch/>
        </p:blipFill>
        <p:spPr>
          <a:xfrm>
            <a:off x="7736440" y="10160"/>
            <a:ext cx="4455560" cy="676656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09ADD6-2DDC-902B-1771-04C3FD095285}"/>
              </a:ext>
            </a:extLst>
          </p:cNvPr>
          <p:cNvSpPr txBox="1"/>
          <p:nvPr/>
        </p:nvSpPr>
        <p:spPr>
          <a:xfrm>
            <a:off x="320553" y="1023475"/>
            <a:ext cx="741588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u="sng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</a:t>
            </a:r>
            <a:r>
              <a:rPr lang="en-US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US" b="1" u="sng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rgbClr val="C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www.bursar.wsu.edu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A60F2D"/>
                </a:solidFill>
              </a:rPr>
              <a:t>		</a:t>
            </a:r>
            <a:r>
              <a:rPr lang="en-US" dirty="0"/>
              <a:t>French Admin. Bldg. Room 342		</a:t>
            </a:r>
            <a:r>
              <a:rPr lang="en-US" b="1" dirty="0"/>
              <a:t>		</a:t>
            </a:r>
            <a:r>
              <a:rPr lang="en-US" sz="1400" b="1" i="1" dirty="0">
                <a:solidFill>
                  <a:srgbClr val="A60F2D"/>
                </a:solidFill>
              </a:rPr>
              <a:t>* West side of the building near the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u="sng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Phone</a:t>
            </a:r>
            <a:r>
              <a:rPr lang="en-US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400" b="1" i="1" dirty="0">
                <a:solidFill>
                  <a:srgbClr val="A60F2D"/>
                </a:solidFill>
              </a:rPr>
              <a:t>			entrance from sky bridge *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(509) 335-9711, opt. 2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b="1" u="sng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Mailing Address </a:t>
            </a:r>
            <a:r>
              <a:rPr lang="en-US" b="1" dirty="0"/>
              <a:t>		</a:t>
            </a:r>
            <a:r>
              <a:rPr lang="en-US" b="1" u="sng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Emails</a:t>
            </a:r>
            <a:r>
              <a:rPr lang="en-US" dirty="0"/>
              <a:t>	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WSU Bursar’s Office </a:t>
            </a:r>
            <a:r>
              <a:rPr lang="en-US" b="1" dirty="0"/>
              <a:t>		</a:t>
            </a:r>
            <a:r>
              <a:rPr lang="en-US" dirty="0">
                <a:solidFill>
                  <a:srgbClr val="A60F2D"/>
                </a:solidFill>
                <a:hlinkClick r:id="rId7"/>
              </a:rPr>
              <a:t>bursar.office@wsu.edu</a:t>
            </a:r>
            <a:r>
              <a:rPr lang="en-US" dirty="0">
                <a:solidFill>
                  <a:srgbClr val="A60F2D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PO Box 641039 </a:t>
            </a:r>
            <a:r>
              <a:rPr lang="en-US" b="1" dirty="0"/>
              <a:t>			</a:t>
            </a:r>
            <a:r>
              <a:rPr lang="en-US" dirty="0">
                <a:solidFill>
                  <a:srgbClr val="A60F2D"/>
                </a:solidFill>
                <a:hlinkClick r:id="rId8"/>
              </a:rPr>
              <a:t> bursar.scholarships@wsu.edu</a:t>
            </a:r>
            <a:r>
              <a:rPr lang="en-US" dirty="0">
                <a:solidFill>
                  <a:srgbClr val="A60F2D"/>
                </a:solidFill>
              </a:rPr>
              <a:t> 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Pullman, WA  99164-1039 		</a:t>
            </a:r>
            <a:r>
              <a:rPr lang="en-US" sz="1400" b="1" i="1" dirty="0">
                <a:solidFill>
                  <a:srgbClr val="A60F2D"/>
                </a:solidFill>
              </a:rPr>
              <a:t>* Don’t forget your Designation Form *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200" b="1" i="1" dirty="0">
                <a:solidFill>
                  <a:srgbClr val="A60F2D"/>
                </a:solidFill>
              </a:rPr>
              <a:t>* Include the student’s full name and SID# in the letter or on the check *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60184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WSU Powerpoint">
      <a:dk1>
        <a:srgbClr val="919191"/>
      </a:dk1>
      <a:lt1>
        <a:srgbClr val="FFFFFF"/>
      </a:lt1>
      <a:dk2>
        <a:srgbClr val="EAEAEA"/>
      </a:dk2>
      <a:lt2>
        <a:srgbClr val="424242"/>
      </a:lt2>
      <a:accent1>
        <a:srgbClr val="C93446"/>
      </a:accent1>
      <a:accent2>
        <a:srgbClr val="FEFFFF"/>
      </a:accent2>
      <a:accent3>
        <a:srgbClr val="A4283F"/>
      </a:accent3>
      <a:accent4>
        <a:srgbClr val="515151"/>
      </a:accent4>
      <a:accent5>
        <a:srgbClr val="D5D5D5"/>
      </a:accent5>
      <a:accent6>
        <a:srgbClr val="FEFFFF"/>
      </a:accent6>
      <a:hlink>
        <a:srgbClr val="929292"/>
      </a:hlink>
      <a:folHlink>
        <a:srgbClr val="4242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2021-Brand-8-19-21">
      <a:dk1>
        <a:srgbClr val="000000"/>
      </a:dk1>
      <a:lt1>
        <a:srgbClr val="FFFFFF"/>
      </a:lt1>
      <a:dk2>
        <a:srgbClr val="4D4D4D"/>
      </a:dk2>
      <a:lt2>
        <a:srgbClr val="A60F2D"/>
      </a:lt2>
      <a:accent1>
        <a:srgbClr val="CA1237"/>
      </a:accent1>
      <a:accent2>
        <a:srgbClr val="002D61"/>
      </a:accent2>
      <a:accent3>
        <a:srgbClr val="F3E700"/>
      </a:accent3>
      <a:accent4>
        <a:srgbClr val="FF6727"/>
      </a:accent4>
      <a:accent5>
        <a:srgbClr val="AADC24"/>
      </a:accent5>
      <a:accent6>
        <a:srgbClr val="5BC3F5"/>
      </a:accent6>
      <a:hlink>
        <a:srgbClr val="CA1237"/>
      </a:hlink>
      <a:folHlink>
        <a:srgbClr val="FF0000"/>
      </a:folHlink>
    </a:clrScheme>
    <a:fontScheme name="Arial bot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Ribl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529</Words>
  <Application>Microsoft Office PowerPoint</Application>
  <PresentationFormat>Widescreen</PresentationFormat>
  <Paragraphs>78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Corbel</vt:lpstr>
      <vt:lpstr>Office Theme</vt:lpstr>
      <vt:lpstr>1_Office Theme</vt:lpstr>
      <vt:lpstr>3_Office Theme</vt:lpstr>
      <vt:lpstr>2_Office Theme</vt:lpstr>
      <vt:lpstr>4_Office Theme</vt:lpstr>
      <vt:lpstr>Bursar’s Office</vt:lpstr>
      <vt:lpstr>Who We Are</vt:lpstr>
      <vt:lpstr>Important Dates</vt:lpstr>
      <vt:lpstr>Paying Your Student Account Balance</vt:lpstr>
      <vt:lpstr>WSU -  Payment Plans</vt:lpstr>
      <vt:lpstr>PowerPoint Presentation</vt:lpstr>
      <vt:lpstr>PowerPoint Presentation</vt:lpstr>
      <vt:lpstr>PowerPoint Presentation</vt:lpstr>
      <vt:lpstr>Connect with Us: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Martin, Elizabeth Anne</dc:creator>
  <cp:lastModifiedBy>Martin, Elizabeth Anne</cp:lastModifiedBy>
  <cp:revision>72</cp:revision>
  <dcterms:created xsi:type="dcterms:W3CDTF">2022-06-07T00:04:19Z</dcterms:created>
  <dcterms:modified xsi:type="dcterms:W3CDTF">2024-06-11T23:43:48Z</dcterms:modified>
</cp:coreProperties>
</file>